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8FF9BFF8.xml" ContentType="application/vnd.ms-powerpoint.comments+xml"/>
  <Override PartName="/ppt/comments/modernComment_105_FF191D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304" r:id="rId5"/>
    <p:sldId id="257" r:id="rId6"/>
    <p:sldId id="267" r:id="rId7"/>
    <p:sldId id="303" r:id="rId8"/>
    <p:sldId id="291" r:id="rId9"/>
    <p:sldId id="293" r:id="rId10"/>
    <p:sldId id="294" r:id="rId11"/>
    <p:sldId id="295" r:id="rId12"/>
    <p:sldId id="259" r:id="rId13"/>
    <p:sldId id="300" r:id="rId14"/>
    <p:sldId id="288" r:id="rId15"/>
    <p:sldId id="299" r:id="rId16"/>
    <p:sldId id="298" r:id="rId17"/>
    <p:sldId id="297" r:id="rId18"/>
    <p:sldId id="296" r:id="rId19"/>
    <p:sldId id="261" r:id="rId20"/>
    <p:sldId id="258" r:id="rId21"/>
    <p:sldId id="289" r:id="rId22"/>
    <p:sldId id="290" r:id="rId23"/>
    <p:sldId id="287" r:id="rId24"/>
    <p:sldId id="285" r:id="rId25"/>
    <p:sldId id="284" r:id="rId26"/>
    <p:sldId id="286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F868B8-1AC5-5C5A-BB06-BAD606EF4C48}" name="jeevanshud" initials="je" userId="S::jeevanshud_gmail.com#ext#@packtservices.onmicrosoft.com::e8a77bb7-1294-47cd-ab29-5010c555429d" providerId="AD"/>
  <p188:author id="{FB87F1DB-5B62-971B-826B-29084C27AE11}" name="singh.saurabh368" initials="si" userId="S::singh.saurabh368_gmail.com#ext#@packtservices.onmicrosoft.com::db6eba75-b5ba-467c-a450-043525f077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C3C02-3B80-1D24-41F0-65B3617E69F7}" v="158" dt="2021-11-24T16:39:45.386"/>
    <p1510:client id="{09F2A4BD-0437-263C-8D65-8306F6E4936A}" v="88" dt="2021-11-25T13:19:17.499"/>
    <p1510:client id="{12BF74A0-87EB-F02B-2005-2B68AFC9C0DE}" v="674" dt="2021-11-24T18:13:38.556"/>
    <p1510:client id="{1B3A4EEC-FF6A-4D1E-8AC8-D3CDD217F240}" v="37" dt="2021-11-29T12:48:44.067"/>
    <p1510:client id="{202992D9-1922-C34E-9471-E6A8FA3FC93D}" v="215" dt="2021-11-24T11:19:39.308"/>
    <p1510:client id="{4144A20A-6918-44BD-B141-C98A6B2C6809}" v="4" dt="2021-11-25T13:03:48.598"/>
    <p1510:client id="{54849C44-68B5-7CFB-D2F5-9053E50BF456}" v="60" dt="2021-11-26T13:46:04.723"/>
    <p1510:client id="{54D7B801-B381-F66B-CB4E-C8C6F67E8FCC}" v="2" dt="2021-11-21T03:01:29.352"/>
    <p1510:client id="{5D06CEFD-2F73-4D30-B091-F83A971DBAF7}" v="224" dt="2021-11-29T13:15:33.308"/>
    <p1510:client id="{6919ACA8-5136-FBC8-B4A3-3FCE9D25627D}" v="623" dt="2021-11-24T15:26:01.876"/>
    <p1510:client id="{7A2E6C2C-9EC4-BB51-964D-F4757C84C92A}" v="2" dt="2021-11-21T04:39:53.676"/>
    <p1510:client id="{7C62C8DF-D44C-8523-0000-DBF148B2409E}" v="339" dt="2021-11-21T03:39:45.723"/>
    <p1510:client id="{87B2791C-E31E-C444-A0A4-28E842C47784}" v="2" dt="2021-11-25T06:16:56.243"/>
    <p1510:client id="{918F9298-83E9-68CC-4D5F-C1DEAFE55EA7}" v="2" dt="2021-11-24T11:06:44.493"/>
    <p1510:client id="{9EB7FF60-47CC-426F-EA78-EA649FB98FD2}" v="12" dt="2021-11-24T13:15:53.288"/>
    <p1510:client id="{A2380C3A-4C5E-49D2-BF4F-D3B585A3F5BB}" v="1184" dt="2021-11-22T16:32:39.538"/>
    <p1510:client id="{AA83C1D7-5400-5928-EF25-3644BF09F33E}" v="5" dt="2021-11-22T11:14:17.233"/>
    <p1510:client id="{B05596A1-D595-46FB-A7E7-7427DC986DE3}" v="170" dt="2021-11-22T10:36:25.051"/>
    <p1510:client id="{BE25A858-E367-34CB-25B7-92ED8237AD23}" v="126" dt="2021-11-23T08:15:20.576"/>
    <p1510:client id="{BF568206-A93C-C9F6-94EF-1219676EB280}" v="1" dt="2021-11-18T12:18:58.341"/>
    <p1510:client id="{BFD345ED-9CA1-811C-E4BB-AB7C589521F9}" v="236" dt="2021-11-16T20:16:02.670"/>
    <p1510:client id="{C00C4959-49E4-564F-B080-F53392443703}" v="5" dt="2021-11-29T09:27:26.505"/>
    <p1510:client id="{C10F49A0-8E13-AAC4-2BE1-7DA408362F7D}" v="9" dt="2021-11-25T11:08:02.624"/>
    <p1510:client id="{C1BEAA37-2129-C513-29BE-298234989407}" v="693" dt="2021-11-17T08:29:49.587"/>
    <p1510:client id="{C462A5B7-CFE5-4F94-D37B-1B545C63A223}" v="2" dt="2021-11-15T10:20:19.409"/>
    <p1510:client id="{C9044AA1-A0BC-F949-C607-091BE922F039}" v="2" dt="2021-11-26T12:37:47.235"/>
    <p1510:client id="{CE3780B6-7466-A6A3-A7F6-C1364C2155AA}" v="2071" dt="2021-11-22T12:10:36.034"/>
    <p1510:client id="{D4C60BC9-E819-377C-3AF5-AB6E33E36805}" v="2003" dt="2021-11-17T04:20:48.137"/>
    <p1510:client id="{DA7DA2D5-7648-4934-B382-9DE8DBD79F55}" v="583" dt="2021-11-17T07:16:07.666"/>
    <p1510:client id="{E737C8D1-197E-67BC-C090-A7C3A843C750}" v="10" dt="2021-11-20T06:34:07.388"/>
    <p1510:client id="{EAEF84BC-7BB7-0EC0-F000-C91846C7B883}" v="7" dt="2021-11-16T10:35:23.359"/>
    <p1510:client id="{EC07A3F3-DD07-9A3A-64A9-CD8B5E8D5E0B}" v="6" dt="2021-11-23T11:10:16.725"/>
    <p1510:client id="{EDFA7E7A-44C6-B91F-6A6E-29A53959A7F2}" v="54" dt="2021-11-24T18:25:49.785"/>
    <p1510:client id="{F1E237EB-B324-4FE8-9B39-E056C47CDF04}" v="410" dt="2021-11-15T11:03:40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01_8FF9BF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E95A80-2F57-4689-9BAE-4BDEC272E4F1}" authorId="{B8F868B8-1AC5-5C5A-BB06-BAD606EF4C48}" created="2021-11-15T10:20:19.409">
    <pc:sldMkLst xmlns:pc="http://schemas.microsoft.com/office/powerpoint/2013/main/command">
      <pc:docMk/>
      <pc:sldMk cId="2415509496" sldId="257"/>
    </pc:sldMkLst>
    <p188:replyLst>
      <p188:reply id="{62127591-0CEE-4800-AF8A-4F4EBFCC15F5}" authorId="{FB87F1DB-5B62-971B-826B-29084C27AE11}" created="2021-11-23T06:33:15.760">
        <p188:txBody>
          <a:bodyPr/>
          <a:lstStyle/>
          <a:p>
            <a:r>
              <a:rPr lang="en-GB"/>
              <a:t>Done</a:t>
            </a:r>
          </a:p>
        </p188:txBody>
      </p188:reply>
    </p188:replyLst>
    <p188:txBody>
      <a:bodyPr/>
      <a:lstStyle/>
      <a:p>
        <a:r>
          <a:rPr lang="en-US"/>
          <a:t>Need to add more pictures</a:t>
        </a:r>
      </a:p>
    </p188:txBody>
  </p188:cm>
</p188:cmLst>
</file>

<file path=ppt/comments/modernComment_105_FF191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0EFCAD-604D-4085-B6E7-F28ACF97EADF}" authorId="{B8F868B8-1AC5-5C5A-BB06-BAD606EF4C48}" created="2021-11-18T12:18:58.341">
    <pc:sldMkLst xmlns:pc="http://schemas.microsoft.com/office/powerpoint/2013/main/command">
      <pc:docMk/>
      <pc:sldMk cId="267489747" sldId="261"/>
    </pc:sldMkLst>
    <p188:replyLst>
      <p188:reply id="{072D09FB-822D-4540-9EDB-6938DF6EE983}" authorId="{FB87F1DB-5B62-971B-826B-29084C27AE11}" created="2021-11-23T08:15:20.576">
        <p188:txBody>
          <a:bodyPr/>
          <a:lstStyle/>
          <a:p>
            <a:r>
              <a:rPr lang="en-GB"/>
              <a:t>Done</a:t>
            </a:r>
          </a:p>
        </p188:txBody>
      </p188:reply>
    </p188:replyLst>
    <p188:txBody>
      <a:bodyPr/>
      <a:lstStyle/>
      <a:p>
        <a:r>
          <a:rPr lang="en-US"/>
          <a:t>singh.saurabh368: Can we add more small description of the architecture. Like the algorithms and techniques with pictures and small defination.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5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7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1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3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1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11/29/2021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hyperlink" Target="https://github.com/TeamEpicProjects/Recommendation-System-for-YT/tree/main/data/processed/IndianStateWordCloud.zip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microsoft.com/office/2018/10/relationships/comments" Target="../comments/modernComment_105_FF191D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1_8FF9BFF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1D71-8AD5-4D09-9307-1EA8E291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73" y="2627757"/>
            <a:ext cx="10058400" cy="1609344"/>
          </a:xfrm>
        </p:spPr>
        <p:txBody>
          <a:bodyPr/>
          <a:lstStyle/>
          <a:p>
            <a:r>
              <a:rPr lang="en-US"/>
              <a:t>Regional youtube Recommendation</a:t>
            </a:r>
            <a:br>
              <a:rPr lang="en-US"/>
            </a:br>
            <a:r>
              <a:rPr lang="en-US">
                <a:latin typeface="Rockwell Condensed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647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627-FF97-48B1-A9BD-F1FE232F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Pre-processing</a:t>
            </a:r>
            <a:endParaRPr lang="en-GB" err="1">
              <a:latin typeface="Rockwell Condensed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00D870A-61E2-41A8-A964-C9309F871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20" y="2086414"/>
            <a:ext cx="9729455" cy="3509408"/>
          </a:xfrm>
        </p:spPr>
      </p:pic>
    </p:spTree>
    <p:extLst>
      <p:ext uri="{BB962C8B-B14F-4D97-AF65-F5344CB8AC3E}">
        <p14:creationId xmlns:p14="http://schemas.microsoft.com/office/powerpoint/2010/main" val="166848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9ED-493E-46A7-A1FB-4F353728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GB" sz="4400"/>
              <a:t>Keyword Extraction using tf-idf</a:t>
            </a:r>
            <a:endParaRPr lang="en-GB" sz="4400">
              <a:latin typeface="Rockwell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A97D-D739-45F6-8F40-9651E33B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b="1">
                <a:ea typeface="+mn-lt"/>
                <a:cs typeface="+mn-lt"/>
              </a:rPr>
              <a:t>TF-IDF (term frequency-inverse document frequency)</a:t>
            </a:r>
            <a:r>
              <a:rPr lang="en-GB" sz="1800">
                <a:ea typeface="+mn-lt"/>
                <a:cs typeface="+mn-lt"/>
              </a:rPr>
              <a:t> is a statistical measure that evaluates how relevant a word is to a document in a collection of documents.</a:t>
            </a:r>
          </a:p>
          <a:p>
            <a:pPr marL="0" indent="0">
              <a:buClr>
                <a:srgbClr val="9E3611"/>
              </a:buClr>
              <a:buNone/>
            </a:pPr>
            <a:endParaRPr lang="en-GB" sz="1800"/>
          </a:p>
        </p:txBody>
      </p:sp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2CFCBBD-7878-4FE0-BBFA-17FC74DD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951905"/>
            <a:ext cx="4269969" cy="2273758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4448DAA-BF34-42C7-80C6-91C52C29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323" y="3642487"/>
            <a:ext cx="3217183" cy="21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4E2C6-5ACC-4474-9005-BA4B1C5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05AB-D0E4-4F4D-8835-786E8DF10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Exploratory Data Analysis (EDA)</a:t>
            </a:r>
            <a:r>
              <a:rPr lang="en-US">
                <a:ea typeface="+mn-lt"/>
                <a:cs typeface="+mn-lt"/>
              </a:rPr>
              <a:t> - is a way to investigate datasets and find preliminary information, insights, or uncover underlying patterns in the data. Instead of making assumptions, data can be processed in a systematic method to gain insights and make informed decisions.</a:t>
            </a:r>
          </a:p>
          <a:p>
            <a:pPr marL="0" indent="0">
              <a:buNone/>
            </a:pPr>
            <a:r>
              <a:rPr lang="en-US" b="1"/>
              <a:t>Data characteristic:</a:t>
            </a:r>
            <a:endParaRPr lang="en-US"/>
          </a:p>
          <a:p>
            <a:pPr>
              <a:buChar char="Ø"/>
            </a:pPr>
            <a:r>
              <a:rPr lang="en-US"/>
              <a:t>Data Size:</a:t>
            </a:r>
            <a:r>
              <a:rPr lang="en-US" b="1"/>
              <a:t> 5.37 GB</a:t>
            </a:r>
          </a:p>
          <a:p>
            <a:pPr>
              <a:buChar char="Ø"/>
            </a:pPr>
            <a:r>
              <a:rPr lang="en-US"/>
              <a:t>Data point count: </a:t>
            </a:r>
            <a:r>
              <a:rPr lang="en-US" b="1"/>
              <a:t>3.3M records</a:t>
            </a:r>
          </a:p>
          <a:p>
            <a:pPr>
              <a:buChar char="Ø"/>
            </a:pPr>
            <a:r>
              <a:rPr lang="en-US"/>
              <a:t>Indian States &amp; UTs considered: </a:t>
            </a:r>
            <a:r>
              <a:rPr lang="en-US" b="1"/>
              <a:t>32</a:t>
            </a:r>
          </a:p>
          <a:p>
            <a:pPr>
              <a:buClr>
                <a:srgbClr val="9E3611"/>
              </a:buClr>
            </a:pPr>
            <a:r>
              <a:rPr lang="en-US"/>
              <a:t>No of features: </a:t>
            </a:r>
            <a:r>
              <a:rPr lang="en-US" b="1"/>
              <a:t>11</a:t>
            </a:r>
            <a:r>
              <a:rPr lang="en-US"/>
              <a:t> [</a:t>
            </a:r>
            <a:r>
              <a:rPr lang="en-US">
                <a:ea typeface="+mn-lt"/>
                <a:cs typeface="+mn-lt"/>
              </a:rPr>
              <a:t>ContentId, title, viewCount, likeCount, dislikeCount, commentCount, favoriteCount, publishedAt, description, duration, tags]</a:t>
            </a:r>
          </a:p>
          <a:p>
            <a:pPr marL="0" indent="0">
              <a:buClr>
                <a:srgbClr val="9E3611"/>
              </a:buClr>
              <a:buNone/>
            </a:pPr>
            <a:endParaRPr lang="en-US"/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3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E2C6-5ACC-4474-9005-BA4B1C5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77" y="-77343"/>
            <a:ext cx="10058400" cy="1609344"/>
          </a:xfrm>
        </p:spPr>
        <p:txBody>
          <a:bodyPr/>
          <a:lstStyle/>
          <a:p>
            <a:r>
              <a:rPr lang="en-US">
                <a:latin typeface="Rockwell Condensed"/>
              </a:rPr>
              <a:t>Overall India data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05AB-D0E4-4F4D-8835-786E8DF10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563" y="2166600"/>
            <a:ext cx="3115992" cy="2769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Data characteristic:</a:t>
            </a:r>
            <a:endParaRPr lang="en-US"/>
          </a:p>
          <a:p>
            <a:pPr>
              <a:buChar char="Ø"/>
            </a:pPr>
            <a:r>
              <a:rPr lang="en-US"/>
              <a:t>Data Size:</a:t>
            </a:r>
            <a:r>
              <a:rPr lang="en-US" b="1"/>
              <a:t> 1.1 GB</a:t>
            </a:r>
          </a:p>
          <a:p>
            <a:pPr>
              <a:buChar char="Ø"/>
            </a:pPr>
            <a:r>
              <a:rPr lang="en-US"/>
              <a:t>Data point count: </a:t>
            </a:r>
            <a:r>
              <a:rPr lang="en-US">
                <a:ea typeface="+mn-lt"/>
                <a:cs typeface="+mn-lt"/>
              </a:rPr>
              <a:t>680,473</a:t>
            </a:r>
            <a:r>
              <a:rPr lang="en-US" b="1"/>
              <a:t> records</a:t>
            </a:r>
          </a:p>
          <a:p>
            <a:pPr>
              <a:buClr>
                <a:srgbClr val="9E3611"/>
              </a:buClr>
            </a:pPr>
            <a:r>
              <a:rPr lang="en-US" b="1">
                <a:ea typeface="+mn-lt"/>
                <a:cs typeface="+mn-lt"/>
              </a:rPr>
              <a:t>Keywords</a:t>
            </a:r>
            <a:r>
              <a:rPr lang="en-US">
                <a:ea typeface="+mn-lt"/>
                <a:cs typeface="+mn-lt"/>
              </a:rPr>
              <a:t>: Zee, new, Serial, song, sport, </a:t>
            </a:r>
            <a:r>
              <a:rPr lang="en-US" err="1">
                <a:ea typeface="+mn-lt"/>
                <a:cs typeface="+mn-lt"/>
              </a:rPr>
              <a:t>tamil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jaya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>
              <a:buClr>
                <a:srgbClr val="9E3611"/>
              </a:buClr>
              <a:buChar char="Ø"/>
            </a:pPr>
            <a:endParaRPr lang="en-US" b="1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16DDAB-C384-4B73-8290-78A7EA91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35" y="1165363"/>
            <a:ext cx="5478048" cy="5031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BFFBE-1B9A-431C-8E62-5E6E16A605C2}"/>
              </a:ext>
            </a:extLst>
          </p:cNvPr>
          <p:cNvSpPr txBox="1"/>
          <p:nvPr/>
        </p:nvSpPr>
        <p:spPr>
          <a:xfrm>
            <a:off x="6495659" y="5566645"/>
            <a:ext cx="5144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E2C6-5ACC-4474-9005-BA4B1C5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752" y="-1143"/>
            <a:ext cx="10058400" cy="1295019"/>
          </a:xfrm>
        </p:spPr>
        <p:txBody>
          <a:bodyPr/>
          <a:lstStyle/>
          <a:p>
            <a:r>
              <a:rPr lang="en-US">
                <a:latin typeface="Rockwell Condensed"/>
              </a:rPr>
              <a:t> Indian state data EDA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A3ABE-B981-426E-AACD-6A924E6B300F}"/>
              </a:ext>
            </a:extLst>
          </p:cNvPr>
          <p:cNvSpPr txBox="1"/>
          <p:nvPr/>
        </p:nvSpPr>
        <p:spPr>
          <a:xfrm>
            <a:off x="174190" y="1020480"/>
            <a:ext cx="3526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Tripura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696DD-4D25-4E81-B442-E0EEE2A457DE}"/>
              </a:ext>
            </a:extLst>
          </p:cNvPr>
          <p:cNvSpPr txBox="1"/>
          <p:nvPr/>
        </p:nvSpPr>
        <p:spPr>
          <a:xfrm>
            <a:off x="3587141" y="10204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Assam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0BBBA-E81A-4F00-BD45-7BBCA526F9C1}"/>
              </a:ext>
            </a:extLst>
          </p:cNvPr>
          <p:cNvSpPr txBox="1"/>
          <p:nvPr/>
        </p:nvSpPr>
        <p:spPr>
          <a:xfrm>
            <a:off x="6834775" y="10219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Himachal Pradesh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71BD138-4EE0-4C55-8B95-FE9E4B88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343925"/>
            <a:ext cx="2628900" cy="2093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0B24EFE-DC26-41A8-8A02-90C998C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825" y="1414463"/>
            <a:ext cx="2743200" cy="1971675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DDC621F2-126D-495D-B128-D373468E29F2}"/>
              </a:ext>
            </a:extLst>
          </p:cNvPr>
          <p:cNvSpPr txBox="1"/>
          <p:nvPr/>
        </p:nvSpPr>
        <p:spPr>
          <a:xfrm>
            <a:off x="9861115" y="1525305"/>
            <a:ext cx="352607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Rajasthan</a:t>
            </a:r>
            <a:endParaRPr 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61B4928-825E-4EB2-9AC9-4819A5F77862}"/>
              </a:ext>
            </a:extLst>
          </p:cNvPr>
          <p:cNvSpPr txBox="1"/>
          <p:nvPr/>
        </p:nvSpPr>
        <p:spPr>
          <a:xfrm>
            <a:off x="291100" y="3546040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Arunachal Pradesh</a:t>
            </a:r>
          </a:p>
          <a:p>
            <a:endParaRPr lang="en-US"/>
          </a:p>
        </p:txBody>
      </p:sp>
      <p:pic>
        <p:nvPicPr>
          <p:cNvPr id="10" name="Picture 14" descr="Text, whiteboard&#10;&#10;Description automatically generated">
            <a:extLst>
              <a:ext uri="{FF2B5EF4-FFF2-40B4-BE49-F238E27FC236}">
                <a16:creationId xmlns:a16="http://schemas.microsoft.com/office/drawing/2014/main" id="{960BD160-F815-4D6D-85EC-B75604695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3810000"/>
            <a:ext cx="2743200" cy="2095500"/>
          </a:xfrm>
          <a:prstGeom prst="rect">
            <a:avLst/>
          </a:prstGeom>
        </p:spPr>
      </p:pic>
      <p:pic>
        <p:nvPicPr>
          <p:cNvPr id="15" name="Picture 16" descr="Text, whiteboard&#10;&#10;Description automatically generated">
            <a:extLst>
              <a:ext uri="{FF2B5EF4-FFF2-40B4-BE49-F238E27FC236}">
                <a16:creationId xmlns:a16="http://schemas.microsoft.com/office/drawing/2014/main" id="{D6AA1BF4-738F-4277-93B1-72F0507A3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725" y="3786188"/>
            <a:ext cx="2743200" cy="2143125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5601B301-B250-415A-AD4D-353982301E3A}"/>
              </a:ext>
            </a:extLst>
          </p:cNvPr>
          <p:cNvSpPr txBox="1"/>
          <p:nvPr/>
        </p:nvSpPr>
        <p:spPr>
          <a:xfrm>
            <a:off x="6082300" y="343174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Punjab</a:t>
            </a:r>
            <a:endParaRPr lang="en-US"/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016FD2F-4706-429E-809E-C67A5B2A9D57}"/>
              </a:ext>
            </a:extLst>
          </p:cNvPr>
          <p:cNvSpPr txBox="1"/>
          <p:nvPr/>
        </p:nvSpPr>
        <p:spPr>
          <a:xfrm>
            <a:off x="3507940" y="3498024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Odisha</a:t>
            </a:r>
            <a:endParaRPr lang="en-US"/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85123700-8CF7-413A-A052-129ADFD721EE}"/>
              </a:ext>
            </a:extLst>
          </p:cNvPr>
          <p:cNvSpPr txBox="1"/>
          <p:nvPr/>
        </p:nvSpPr>
        <p:spPr>
          <a:xfrm>
            <a:off x="9511691" y="3354105"/>
            <a:ext cx="274320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Andaman and Nicobar Islands</a:t>
            </a:r>
          </a:p>
          <a:p>
            <a:endParaRPr lang="en-US"/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8F18DA5F-96E5-4C56-AB90-05971FE8C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813" y="1295400"/>
            <a:ext cx="2800350" cy="2190750"/>
          </a:xfrm>
          <a:prstGeom prst="rect">
            <a:avLst/>
          </a:prstGeom>
        </p:spPr>
      </p:pic>
      <p:pic>
        <p:nvPicPr>
          <p:cNvPr id="20" name="Picture 26" descr="Text, whiteboard&#10;&#10;Description automatically generated">
            <a:extLst>
              <a:ext uri="{FF2B5EF4-FFF2-40B4-BE49-F238E27FC236}">
                <a16:creationId xmlns:a16="http://schemas.microsoft.com/office/drawing/2014/main" id="{EBB1C8A3-D6CA-4F3B-A467-42E7EF358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295400"/>
            <a:ext cx="2743200" cy="2247900"/>
          </a:xfrm>
          <a:prstGeom prst="rect">
            <a:avLst/>
          </a:prstGeom>
        </p:spPr>
      </p:pic>
      <p:pic>
        <p:nvPicPr>
          <p:cNvPr id="27" name="Picture 27" descr="Text&#10;&#10;Description automatically generated">
            <a:extLst>
              <a:ext uri="{FF2B5EF4-FFF2-40B4-BE49-F238E27FC236}">
                <a16:creationId xmlns:a16="http://schemas.microsoft.com/office/drawing/2014/main" id="{E11A67EC-0123-46D6-86F2-AFB86EDE9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825" y="3648075"/>
            <a:ext cx="2743200" cy="2219325"/>
          </a:xfrm>
          <a:prstGeom prst="rect">
            <a:avLst/>
          </a:prstGeom>
        </p:spPr>
      </p:pic>
      <p:pic>
        <p:nvPicPr>
          <p:cNvPr id="28" name="Picture 28" descr="Text, timeline&#10;&#10;Description automatically generated">
            <a:extLst>
              <a:ext uri="{FF2B5EF4-FFF2-40B4-BE49-F238E27FC236}">
                <a16:creationId xmlns:a16="http://schemas.microsoft.com/office/drawing/2014/main" id="{1242AB0B-2279-40C1-8508-FE4432F11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525" y="3867150"/>
            <a:ext cx="2743200" cy="20859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1DB88C-11AD-416A-A0F6-9ED7EFFF78F9}"/>
              </a:ext>
            </a:extLst>
          </p:cNvPr>
          <p:cNvSpPr txBox="1"/>
          <p:nvPr/>
        </p:nvSpPr>
        <p:spPr>
          <a:xfrm>
            <a:off x="171450" y="6086475"/>
            <a:ext cx="11944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ea typeface="+mn-lt"/>
                <a:cs typeface="+mn-lt"/>
                <a:hlinkClick r:id="rId10"/>
              </a:rPr>
              <a:t>https://github.com/TeamEpicProjects/Recommendation-System-for-YT/tree/main/data/processed/IndianStateWordCloud.zip</a:t>
            </a:r>
            <a:endParaRPr lang="en-US" sz="1600">
              <a:ea typeface="+mn-lt"/>
              <a:cs typeface="+mn-lt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9095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E2C6-5ACC-4474-9005-BA4B1C5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-39243"/>
            <a:ext cx="10058400" cy="1437894"/>
          </a:xfrm>
        </p:spPr>
        <p:txBody>
          <a:bodyPr/>
          <a:lstStyle/>
          <a:p>
            <a:r>
              <a:rPr lang="en-US">
                <a:latin typeface="Rockwell Condensed"/>
              </a:rPr>
              <a:t>Overall India data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05AB-D0E4-4F4D-8835-786E8DF10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19" y="1024691"/>
            <a:ext cx="11232585" cy="1311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Data characteristic:</a:t>
            </a:r>
            <a:endParaRPr lang="en-US"/>
          </a:p>
          <a:p>
            <a:pPr>
              <a:buChar char="Ø"/>
            </a:pPr>
            <a:r>
              <a:rPr lang="en-US"/>
              <a:t>Data Size:</a:t>
            </a:r>
            <a:r>
              <a:rPr lang="en-US" b="1"/>
              <a:t> 1.1 GB, </a:t>
            </a:r>
            <a:r>
              <a:rPr lang="en-US"/>
              <a:t>Data point count: </a:t>
            </a:r>
            <a:r>
              <a:rPr lang="en-US">
                <a:ea typeface="+mn-lt"/>
                <a:cs typeface="+mn-lt"/>
              </a:rPr>
              <a:t>680,473</a:t>
            </a:r>
            <a:r>
              <a:rPr lang="en-US" b="1"/>
              <a:t> records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60A162-169C-4BAF-84D8-36FDB591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2" y="2331560"/>
            <a:ext cx="4705350" cy="314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734B6E7-28E1-4563-9AFC-42465376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18" y="2332645"/>
            <a:ext cx="4772025" cy="31431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22A28-EB2D-49F8-840D-6ED5DEDC6872}"/>
              </a:ext>
            </a:extLst>
          </p:cNvPr>
          <p:cNvSpPr txBox="1"/>
          <p:nvPr/>
        </p:nvSpPr>
        <p:spPr>
          <a:xfrm>
            <a:off x="152401" y="5569907"/>
            <a:ext cx="11839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Dislike count is highly co-related with view count and like count.</a:t>
            </a:r>
            <a:br>
              <a:rPr lang="en-US"/>
            </a:br>
            <a:r>
              <a:rPr lang="en-US"/>
              <a:t>Hence, Video with higher viewership use to get high like and dislike</a:t>
            </a:r>
          </a:p>
        </p:txBody>
      </p:sp>
    </p:spTree>
    <p:extLst>
      <p:ext uri="{BB962C8B-B14F-4D97-AF65-F5344CB8AC3E}">
        <p14:creationId xmlns:p14="http://schemas.microsoft.com/office/powerpoint/2010/main" val="197985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9475-02E5-4381-9335-A27DF247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A856C2D-E12F-4CAC-B562-CB5564F9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3448" y="2121408"/>
            <a:ext cx="10158023" cy="4050792"/>
          </a:xfrm>
        </p:spPr>
      </p:pic>
    </p:spTree>
    <p:extLst>
      <p:ext uri="{BB962C8B-B14F-4D97-AF65-F5344CB8AC3E}">
        <p14:creationId xmlns:p14="http://schemas.microsoft.com/office/powerpoint/2010/main" val="2674897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0FFC-BB3A-4D1E-80E9-FA3795B8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Type of Learning used in RS - Self Supervised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D73A-69B5-4A69-B30F-86807F61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Method of machine learning that can be regarded as an intermediate form between supervised and unsupervised learning. </a:t>
            </a:r>
            <a:endParaRPr lang="en-GB"/>
          </a:p>
          <a:p>
            <a:pPr>
              <a:buClr>
                <a:srgbClr val="9E3611"/>
              </a:buClr>
            </a:pPr>
            <a:r>
              <a:rPr lang="en-GB">
                <a:ea typeface="+mn-lt"/>
                <a:cs typeface="+mn-lt"/>
              </a:rPr>
              <a:t>It is a type of autonomous learning using artificial neural networks that does not necessarily require sample data classified in advance by humans.</a:t>
            </a:r>
            <a:endParaRPr lang="en-GB"/>
          </a:p>
          <a:p>
            <a:pPr>
              <a:buClr>
                <a:srgbClr val="9E3611"/>
              </a:buClr>
            </a:pPr>
            <a:endParaRPr lang="en-GB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ACC04E2-72FE-4302-BE78-C15EB49A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8" y="3574416"/>
            <a:ext cx="9690264" cy="25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71181-4CD7-40DB-9D85-B5F24CDE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K Means Clustering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447C8CC-0258-497D-9648-032A44B4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22" y="1350717"/>
            <a:ext cx="3376350" cy="1426508"/>
          </a:xfrm>
          <a:prstGeom prst="rect">
            <a:avLst/>
          </a:prstGeom>
        </p:spPr>
      </p:pic>
      <p:pic>
        <p:nvPicPr>
          <p:cNvPr id="5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EADC95BE-1EA5-4FEB-8439-463EF1B2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13" y="3858267"/>
            <a:ext cx="3340259" cy="21461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B1F4-BC54-4C41-B034-E2EECD768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ea typeface="+mn-lt"/>
                <a:cs typeface="+mn-lt"/>
              </a:rPr>
              <a:t>K-Means Clustering is an </a:t>
            </a:r>
            <a:r>
              <a:rPr lang="en-GB" u="sng">
                <a:ea typeface="+mn-lt"/>
                <a:cs typeface="+mn-lt"/>
              </a:rPr>
              <a:t>Unsupervised Learning algorithm</a:t>
            </a:r>
            <a:r>
              <a:rPr lang="en-GB">
                <a:ea typeface="+mn-lt"/>
                <a:cs typeface="+mn-lt"/>
              </a:rPr>
              <a:t>, which groups the un-labeled dataset into different clusters. Here K defines the number of pre-defined clusters that need to be created in the process, as if K=2, there will be two clusters, and for K=3, there will be three clusters, and so on.</a:t>
            </a:r>
            <a:endParaRPr lang="en-GB"/>
          </a:p>
          <a:p>
            <a:pPr marL="0" indent="0">
              <a:buClr>
                <a:srgbClr val="9E3611"/>
              </a:buClr>
              <a:buNone/>
            </a:pPr>
            <a:br>
              <a:rPr lang="en-US"/>
            </a:b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94407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9E960-8EFC-40AE-B05F-1573D267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4800"/>
              <a:t>Decision Tree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D453D3E-0511-4851-BC1C-8D8AD6B0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67" y="4995024"/>
            <a:ext cx="5616325" cy="6456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9FA7670-1523-4285-B95F-F3E8DFB03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39" y="695014"/>
            <a:ext cx="3410840" cy="214387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6B5934F-8ADF-43FA-9866-01577F58E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09" y="3728946"/>
            <a:ext cx="4052740" cy="2198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9D48-D5E4-4C76-ACFC-5893EDB9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 b="1">
                <a:ea typeface="+mn-lt"/>
                <a:cs typeface="+mn-lt"/>
              </a:rPr>
              <a:t>Decision Tree</a:t>
            </a:r>
            <a:r>
              <a:rPr lang="en-GB" sz="1800">
                <a:ea typeface="+mn-lt"/>
                <a:cs typeface="+mn-lt"/>
              </a:rPr>
              <a:t> is a Supervised Machine Learning Algorithm that uses a set of rules to make decisions, similarly to how humans make decisions. It is a tree-structured classifier, where</a:t>
            </a:r>
            <a:r>
              <a:rPr lang="en-GB" sz="1800" b="1">
                <a:ea typeface="+mn-lt"/>
                <a:cs typeface="+mn-lt"/>
              </a:rPr>
              <a:t> internal nodes represent the features of a dataset, branches represent the decision-rules</a:t>
            </a:r>
            <a:r>
              <a:rPr lang="en-GB" sz="1800">
                <a:ea typeface="+mn-lt"/>
                <a:cs typeface="+mn-lt"/>
              </a:rPr>
              <a:t> and </a:t>
            </a:r>
            <a:r>
              <a:rPr lang="en-GB" sz="1800" b="1">
                <a:ea typeface="+mn-lt"/>
                <a:cs typeface="+mn-lt"/>
              </a:rPr>
              <a:t>each leaf node represents the outcome.</a:t>
            </a:r>
          </a:p>
          <a:p>
            <a:pPr>
              <a:buClr>
                <a:srgbClr val="9E3611"/>
              </a:buClr>
            </a:pPr>
            <a:r>
              <a:rPr lang="en-GB" sz="1800">
                <a:ea typeface="+mn-lt"/>
                <a:cs typeface="+mn-lt"/>
              </a:rPr>
              <a:t>Information gain or </a:t>
            </a:r>
            <a:r>
              <a:rPr lang="en-GB" sz="1800" b="1">
                <a:ea typeface="+mn-lt"/>
                <a:cs typeface="+mn-lt"/>
              </a:rPr>
              <a:t>IG </a:t>
            </a:r>
            <a:r>
              <a:rPr lang="en-GB" sz="1800">
                <a:ea typeface="+mn-lt"/>
                <a:cs typeface="+mn-lt"/>
              </a:rPr>
              <a:t>is a statistical property that measures how well a given attribute separates the training examples according to their target classification. </a:t>
            </a:r>
          </a:p>
          <a:p>
            <a:pPr marL="0" indent="0">
              <a:buClr>
                <a:srgbClr val="9E3611"/>
              </a:buClr>
              <a:buNone/>
            </a:pPr>
            <a:endParaRPr lang="en-GB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0960-2D8C-4552-9ECD-D974B25F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What are Recommendation Systems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1C82-F8CF-49D9-9192-E95822F3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A recommendation system can be thought of as a subclass of information filtering system.</a:t>
            </a:r>
            <a:endParaRPr lang="en-GB"/>
          </a:p>
          <a:p>
            <a:pPr>
              <a:buClr>
                <a:srgbClr val="9E3611"/>
              </a:buClr>
            </a:pPr>
            <a:r>
              <a:rPr lang="en-GB">
                <a:ea typeface="+mn-lt"/>
                <a:cs typeface="+mn-lt"/>
              </a:rPr>
              <a:t>Having a recommendation engine makes browsing content easier.</a:t>
            </a:r>
            <a:endParaRPr lang="en-GB"/>
          </a:p>
          <a:p>
            <a:pPr>
              <a:buClr>
                <a:srgbClr val="9E3611"/>
              </a:buClr>
            </a:pPr>
            <a:r>
              <a:rPr lang="en-GB">
                <a:ea typeface="+mn-lt"/>
                <a:cs typeface="+mn-lt"/>
              </a:rPr>
              <a:t>Helps users find things they wouldn't have thought to look for on their own.</a:t>
            </a:r>
          </a:p>
          <a:p>
            <a:pPr>
              <a:buClr>
                <a:srgbClr val="9E3611"/>
              </a:buClr>
            </a:pPr>
            <a:endParaRPr lang="en-GB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D3CE9A-8CF2-4399-91F9-6A195317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3726295"/>
            <a:ext cx="2743200" cy="273050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CA0C0A-8981-4E9F-9419-6D7A07C6B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0" r="142" b="719"/>
          <a:stretch/>
        </p:blipFill>
        <p:spPr>
          <a:xfrm>
            <a:off x="1418095" y="3775314"/>
            <a:ext cx="6221459" cy="2674916"/>
          </a:xfrm>
          <a:prstGeom prst="rect">
            <a:avLst/>
          </a:prstGeom>
        </p:spPr>
      </p:pic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0D3504-8FC9-4FF1-9E26-FCFAB49B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305" y="-5241"/>
            <a:ext cx="1190446" cy="4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94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C7E7-13D5-4890-AA8C-03EC773E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deployment using flask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C8533F-D4D6-443A-A25F-81AE2540A206}"/>
              </a:ext>
            </a:extLst>
          </p:cNvPr>
          <p:cNvGrpSpPr/>
          <p:nvPr/>
        </p:nvGrpSpPr>
        <p:grpSpPr>
          <a:xfrm>
            <a:off x="1096615" y="2394232"/>
            <a:ext cx="9836976" cy="2947923"/>
            <a:chOff x="1096615" y="2394232"/>
            <a:chExt cx="9836976" cy="2947923"/>
          </a:xfrm>
        </p:grpSpPr>
        <p:pic>
          <p:nvPicPr>
            <p:cNvPr id="5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147598C-333E-40AB-A01B-CD2308A84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366" y="2991763"/>
              <a:ext cx="1800225" cy="2133600"/>
            </a:xfrm>
            <a:prstGeom prst="rect">
              <a:avLst/>
            </a:prstGeom>
          </p:spPr>
        </p:pic>
        <p:pic>
          <p:nvPicPr>
            <p:cNvPr id="8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651BA86-DB28-4CDF-829A-8CF77D8A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441" y="2990588"/>
              <a:ext cx="2026345" cy="2017734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CC2E4012-B3B2-4147-A96B-EA9756C47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615" y="2394232"/>
              <a:ext cx="2085975" cy="504825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2BDE544-E2D4-47B3-804B-11132E9C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7165" y="3929584"/>
              <a:ext cx="1407090" cy="922228"/>
            </a:xfrm>
            <a:prstGeom prst="rect">
              <a:avLst/>
            </a:prstGeom>
          </p:spPr>
        </p:pic>
        <p:pic>
          <p:nvPicPr>
            <p:cNvPr id="17" name="Picture 1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8BA3B2D-631B-4005-B9BD-3C37D5D3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2063" y="2981325"/>
              <a:ext cx="1895475" cy="1876425"/>
            </a:xfrm>
            <a:prstGeom prst="rect">
              <a:avLst/>
            </a:prstGeom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FC547BCB-A972-46B5-8F22-4AFE489B1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564" y="3944589"/>
              <a:ext cx="1407090" cy="922228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9A4548E8-0D8A-4B8E-9F6D-EAABBBF1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3318678" y="3179980"/>
              <a:ext cx="1407090" cy="922228"/>
            </a:xfrm>
            <a:prstGeom prst="rect">
              <a:avLst/>
            </a:prstGeom>
          </p:spPr>
        </p:pic>
        <p:pic>
          <p:nvPicPr>
            <p:cNvPr id="21" name="Picture 1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48FB1ECB-B4BA-4CC4-AEBE-528406FDA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158297" y="3219906"/>
              <a:ext cx="1407090" cy="92222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C20362-B645-471F-B597-B5928920439E}"/>
                </a:ext>
              </a:extLst>
            </p:cNvPr>
            <p:cNvSpPr txBox="1"/>
            <p:nvPr/>
          </p:nvSpPr>
          <p:spPr>
            <a:xfrm>
              <a:off x="3256246" y="2876420"/>
              <a:ext cx="17811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keyword entered by the user is sent to model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5078C3-DBD8-43CD-8A95-304BD0076AB6}"/>
                </a:ext>
              </a:extLst>
            </p:cNvPr>
            <p:cNvSpPr txBox="1"/>
            <p:nvPr/>
          </p:nvSpPr>
          <p:spPr>
            <a:xfrm>
              <a:off x="7273968" y="2866502"/>
              <a:ext cx="17811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keyword received is used to recommend 10 videos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63AF31-97D4-4A0A-9636-EC4556214C85}"/>
                </a:ext>
              </a:extLst>
            </p:cNvPr>
            <p:cNvSpPr txBox="1"/>
            <p:nvPr/>
          </p:nvSpPr>
          <p:spPr>
            <a:xfrm>
              <a:off x="7273969" y="4695824"/>
              <a:ext cx="17811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returns the 10 recommended videos back to the UI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93A841-57C5-47E8-87B9-7360E8FA9D9E}"/>
                </a:ext>
              </a:extLst>
            </p:cNvPr>
            <p:cNvSpPr txBox="1"/>
            <p:nvPr/>
          </p:nvSpPr>
          <p:spPr>
            <a:xfrm>
              <a:off x="3265248" y="4695824"/>
              <a:ext cx="17811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10 recommended videos are being displayed to the user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2071ED2-346E-438E-BCDF-EBAADF51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9522" y="3554847"/>
              <a:ext cx="314325" cy="266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4C8D70-AEE6-4604-BCE5-8DAB6DA0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2411" y="4203330"/>
              <a:ext cx="247650" cy="228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9B2D4D6-14A8-4CDC-9A30-B3CEC3306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4819" y="3642007"/>
              <a:ext cx="247650" cy="2286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D5AD38-0A55-4E91-9E0B-5711B0A41D3C}"/>
                </a:ext>
              </a:extLst>
            </p:cNvPr>
            <p:cNvGrpSpPr/>
            <p:nvPr/>
          </p:nvGrpSpPr>
          <p:grpSpPr>
            <a:xfrm>
              <a:off x="9434316" y="3379353"/>
              <a:ext cx="1381125" cy="1362074"/>
              <a:chOff x="1762125" y="3348038"/>
              <a:chExt cx="1381125" cy="1362074"/>
            </a:xfrm>
          </p:grpSpPr>
          <p:pic>
            <p:nvPicPr>
              <p:cNvPr id="26" name="Picture 26">
                <a:extLst>
                  <a:ext uri="{FF2B5EF4-FFF2-40B4-BE49-F238E27FC236}">
                    <a16:creationId xmlns:a16="http://schemas.microsoft.com/office/drawing/2014/main" id="{76D727EC-C142-4370-B1E4-33E020730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2125" y="3348038"/>
                <a:ext cx="1333500" cy="3333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9207AFE-7012-4FBC-8FD9-62A531182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9750" y="4376737"/>
                <a:ext cx="1333500" cy="333375"/>
              </a:xfrm>
              <a:prstGeom prst="rect">
                <a:avLst/>
              </a:prstGeom>
            </p:spPr>
          </p:pic>
          <p:pic>
            <p:nvPicPr>
              <p:cNvPr id="32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10AF47AA-C30E-49B7-95FA-A55A6F1C0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8251" y="3426661"/>
                <a:ext cx="1238250" cy="1274765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E39A07-1F95-4C5A-BFAE-299913CE6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9" y="4191587"/>
              <a:ext cx="314325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86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6126-3612-477F-BB8E-4B90FC02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1043"/>
            <a:ext cx="10058400" cy="1609344"/>
          </a:xfrm>
        </p:spPr>
        <p:txBody>
          <a:bodyPr/>
          <a:lstStyle/>
          <a:p>
            <a:r>
              <a:rPr lang="en-US"/>
              <a:t>User interface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ED7D9B-976E-4A84-BEB3-E72C9E729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322" y="2497190"/>
            <a:ext cx="3654710" cy="42282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40E77-E70A-4A71-9B40-19D1FBDC3E93}"/>
              </a:ext>
            </a:extLst>
          </p:cNvPr>
          <p:cNvSpPr txBox="1"/>
          <p:nvPr/>
        </p:nvSpPr>
        <p:spPr>
          <a:xfrm>
            <a:off x="1196235" y="1655524"/>
            <a:ext cx="46116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/>
              <a:t>Enter the email id or phone number to login to the YouTube and press next</a:t>
            </a:r>
          </a:p>
        </p:txBody>
      </p:sp>
      <p:pic>
        <p:nvPicPr>
          <p:cNvPr id="7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1B0C4C-42AB-46C4-A09D-A2DBA9C4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305" y="2424120"/>
            <a:ext cx="3805349" cy="4384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EB0DE6-D496-43D0-841F-F4A504E4261B}"/>
              </a:ext>
            </a:extLst>
          </p:cNvPr>
          <p:cNvSpPr txBox="1"/>
          <p:nvPr/>
        </p:nvSpPr>
        <p:spPr>
          <a:xfrm>
            <a:off x="6864264" y="1060537"/>
            <a:ext cx="4434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/>
              <a:t>Enter the password and choose the state from the dropdown and press next to land on the main YouTube page.</a:t>
            </a:r>
          </a:p>
        </p:txBody>
      </p:sp>
    </p:spTree>
    <p:extLst>
      <p:ext uri="{BB962C8B-B14F-4D97-AF65-F5344CB8AC3E}">
        <p14:creationId xmlns:p14="http://schemas.microsoft.com/office/powerpoint/2010/main" val="266606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6965B7-86A6-40AF-AA20-AD0746414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82" y="1568176"/>
            <a:ext cx="9905650" cy="4854544"/>
          </a:xfr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3975B01-50AC-4E7E-8FA3-C16CA11D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7" y="1614683"/>
            <a:ext cx="460202" cy="298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4C6D8-F0B5-408A-A164-EA1FA6A6FA70}"/>
              </a:ext>
            </a:extLst>
          </p:cNvPr>
          <p:cNvSpPr txBox="1"/>
          <p:nvPr/>
        </p:nvSpPr>
        <p:spPr>
          <a:xfrm>
            <a:off x="987469" y="778702"/>
            <a:ext cx="9204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/>
              <a:t>Once landed on the main page enter the keyword and hit the search button to get top 10 recommended videos on the page.</a:t>
            </a:r>
          </a:p>
        </p:txBody>
      </p:sp>
    </p:spTree>
    <p:extLst>
      <p:ext uri="{BB962C8B-B14F-4D97-AF65-F5344CB8AC3E}">
        <p14:creationId xmlns:p14="http://schemas.microsoft.com/office/powerpoint/2010/main" val="389761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track and field&#10;&#10;Description automatically generated">
            <a:extLst>
              <a:ext uri="{FF2B5EF4-FFF2-40B4-BE49-F238E27FC236}">
                <a16:creationId xmlns:a16="http://schemas.microsoft.com/office/drawing/2014/main" id="{2F588E94-0E23-40D4-A7FB-6615B025A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532" y="2716097"/>
            <a:ext cx="4667250" cy="23812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7F8CE73-8319-484F-B70E-5809198F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60" y="2691279"/>
            <a:ext cx="4611665" cy="2435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C92F8-4958-41AB-9E05-226E960B50FC}"/>
              </a:ext>
            </a:extLst>
          </p:cNvPr>
          <p:cNvSpPr txBox="1"/>
          <p:nvPr/>
        </p:nvSpPr>
        <p:spPr>
          <a:xfrm>
            <a:off x="987469" y="778702"/>
            <a:ext cx="9204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/>
              <a:t>To watch a video just click on the YouTube icon. User can pause, expand or mute the video as per the need.</a:t>
            </a:r>
          </a:p>
        </p:txBody>
      </p:sp>
    </p:spTree>
    <p:extLst>
      <p:ext uri="{BB962C8B-B14F-4D97-AF65-F5344CB8AC3E}">
        <p14:creationId xmlns:p14="http://schemas.microsoft.com/office/powerpoint/2010/main" val="260974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53F8-D26E-4A20-BA85-6AF23605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 Condensed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5606-A47A-46A9-BD1F-C7259E5DE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can store the keywords search history of the user and can show them results based on the history.</a:t>
            </a:r>
          </a:p>
          <a:p>
            <a:pPr>
              <a:buClr>
                <a:srgbClr val="9E3611"/>
              </a:buClr>
            </a:pPr>
            <a:r>
              <a:rPr lang="en-US"/>
              <a:t>A common platform can be made for all the OTT's.</a:t>
            </a:r>
          </a:p>
          <a:p>
            <a:pPr>
              <a:buClr>
                <a:srgbClr val="9E3611"/>
              </a:buClr>
            </a:pPr>
            <a:r>
              <a:rPr lang="en-US"/>
              <a:t>Recommendations based on the group of friends (Friends Recommendation System).</a:t>
            </a:r>
          </a:p>
          <a:p>
            <a:pPr>
              <a:buClr>
                <a:srgbClr val="9E3611"/>
              </a:buClr>
            </a:pPr>
            <a:endParaRPr lang="en-US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B3FEE8E-F204-4E7B-BC63-91A98398C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61" b="7895"/>
          <a:stretch/>
        </p:blipFill>
        <p:spPr>
          <a:xfrm>
            <a:off x="8039595" y="4577030"/>
            <a:ext cx="2753105" cy="17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5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C4AC-5505-4258-94B5-B29FF2AF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B491228C-43A1-48ED-AD96-D1A4DB3C8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035" y="2121408"/>
            <a:ext cx="3278026" cy="4050792"/>
          </a:xfrm>
        </p:spPr>
      </p:pic>
    </p:spTree>
    <p:extLst>
      <p:ext uri="{BB962C8B-B14F-4D97-AF65-F5344CB8AC3E}">
        <p14:creationId xmlns:p14="http://schemas.microsoft.com/office/powerpoint/2010/main" val="5037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D4D1-51FB-42AA-99E8-715A31F4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96444"/>
            <a:ext cx="10058400" cy="1997532"/>
          </a:xfrm>
        </p:spPr>
        <p:txBody>
          <a:bodyPr/>
          <a:lstStyle/>
          <a:p>
            <a:r>
              <a:rPr lang="en-US"/>
              <a:t>Technology stack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671B58F-A566-43AC-8BCB-B9B7E92FB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42" y="1718842"/>
            <a:ext cx="2820313" cy="18798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9BAE7-C156-4265-BB1E-CAEFAFD1064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AA9C28B-A79F-4B67-A6B7-7857C4AC2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59" y="1642613"/>
            <a:ext cx="2034395" cy="1905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3775680-1224-4A75-AF96-B2CBDC03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19" y="1225131"/>
            <a:ext cx="2743200" cy="2754343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0770B32-163A-4BC2-9153-5A52C0453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570" y="1636683"/>
            <a:ext cx="2743200" cy="167244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0EC324B-1630-4E44-A590-C72C52E5B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10" y="3825815"/>
            <a:ext cx="3016368" cy="2743200"/>
          </a:xfrm>
          <a:prstGeom prst="rect">
            <a:avLst/>
          </a:prstGeom>
        </p:spPr>
      </p:pic>
      <p:pic>
        <p:nvPicPr>
          <p:cNvPr id="11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883D51D-4264-46EE-994E-CEB0F5E1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476" y="4117995"/>
            <a:ext cx="2743200" cy="1928802"/>
          </a:xfrm>
          <a:prstGeom prst="rect">
            <a:avLst/>
          </a:prstGeom>
        </p:spPr>
      </p:pic>
      <p:pic>
        <p:nvPicPr>
          <p:cNvPr id="3" name="Picture 11">
            <a:extLst>
              <a:ext uri="{FF2B5EF4-FFF2-40B4-BE49-F238E27FC236}">
                <a16:creationId xmlns:a16="http://schemas.microsoft.com/office/drawing/2014/main" id="{D05B26C2-7085-470A-8EFF-095186325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3980458"/>
            <a:ext cx="2901350" cy="21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2C65-C017-4183-99C1-1838D2EB7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GB"/>
              <a:t>Project Architecture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F2E4D0-AF43-44BA-9824-5E80C569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44" y="692483"/>
            <a:ext cx="9658466" cy="3784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8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F4F8-B6AE-47BA-BFFC-AE84BCCF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YOUTUBE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805B1-0AB9-4418-AA04-1306EB0B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32580"/>
            <a:ext cx="10058400" cy="4942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34817">
                  <a:lumMod val="75000"/>
                </a:srgbClr>
              </a:buClr>
            </a:pPr>
            <a:r>
              <a:rPr lang="en-US">
                <a:ea typeface="+mn-lt"/>
                <a:cs typeface="+mn-lt"/>
              </a:rPr>
              <a:t>The YouTube Application Programming Interface (YouTube API) allows developers to access video statistics and YouTube channels data via two types of calls, REST and XML-RPC. Google describe the YouTube API Resources as "APIs and Tools that let you bring the YouTube experience to your webpage, application or device."</a:t>
            </a: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endParaRPr lang="en-US"/>
          </a:p>
          <a:p>
            <a:pPr>
              <a:buClr>
                <a:srgbClr val="9E3611"/>
              </a:buClr>
            </a:pPr>
            <a:r>
              <a:rPr lang="en-US"/>
              <a:t>We gather </a:t>
            </a:r>
            <a:r>
              <a:rPr lang="en-US" b="1"/>
              <a:t>YOUTUBE DATA </a:t>
            </a:r>
            <a:r>
              <a:rPr lang="en-US"/>
              <a:t>using YOUTUBE API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5604D3-06CD-4EB5-A23E-7EDF44FF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56" y="3088796"/>
            <a:ext cx="3725712" cy="2146898"/>
          </a:xfrm>
          <a:prstGeom prst="rect">
            <a:avLst/>
          </a:prstGeom>
        </p:spPr>
      </p:pic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08F2637-644B-44A6-8773-A83FC664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87" y="3086378"/>
            <a:ext cx="3605840" cy="21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7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303-D591-481A-B731-C771E4A7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2708"/>
            <a:ext cx="10058400" cy="1479948"/>
          </a:xfrm>
        </p:spPr>
        <p:txBody>
          <a:bodyPr>
            <a:normAutofit fontScale="90000"/>
          </a:bodyPr>
          <a:lstStyle/>
          <a:p>
            <a:r>
              <a:rPr lang="en-US"/>
              <a:t>STEPS TO CREATE YOUTUBE API USING GOOGLE DEVELOPER DASHBOARD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F21866-C13A-49D9-A3B0-53891D49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957" y="2015091"/>
            <a:ext cx="3541502" cy="3717086"/>
          </a:xfr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F9A97973-449A-4972-914B-0C23D28A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26375" y="3179981"/>
            <a:ext cx="2729806" cy="922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42A56-9039-4166-B984-1CDF5D0E33E7}"/>
              </a:ext>
            </a:extLst>
          </p:cNvPr>
          <p:cNvSpPr txBox="1"/>
          <p:nvPr/>
        </p:nvSpPr>
        <p:spPr>
          <a:xfrm>
            <a:off x="4652513" y="2553418"/>
            <a:ext cx="24987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a new project on google developer dashboard</a:t>
            </a:r>
          </a:p>
        </p:txBody>
      </p:sp>
      <p:pic>
        <p:nvPicPr>
          <p:cNvPr id="13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08751A-0FB1-4FC3-906C-76E7EA87B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814" y="2008402"/>
            <a:ext cx="3950898" cy="3358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561241-FEE3-4B99-995E-18C937E977CE}"/>
              </a:ext>
            </a:extLst>
          </p:cNvPr>
          <p:cNvSpPr txBox="1"/>
          <p:nvPr/>
        </p:nvSpPr>
        <p:spPr>
          <a:xfrm>
            <a:off x="7412067" y="55573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Click on new project</a:t>
            </a:r>
          </a:p>
        </p:txBody>
      </p:sp>
    </p:spTree>
    <p:extLst>
      <p:ext uri="{BB962C8B-B14F-4D97-AF65-F5344CB8AC3E}">
        <p14:creationId xmlns:p14="http://schemas.microsoft.com/office/powerpoint/2010/main" val="387635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C3F96D-BDC2-4AA4-A0BA-1AA58165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04" y="588569"/>
            <a:ext cx="4825039" cy="359401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761F0F-E573-4B6D-B1A4-B9CCCCE44927}"/>
              </a:ext>
            </a:extLst>
          </p:cNvPr>
          <p:cNvSpPr txBox="1"/>
          <p:nvPr/>
        </p:nvSpPr>
        <p:spPr>
          <a:xfrm>
            <a:off x="1733909" y="4249948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you will be automatically redirected to the Google APIs dashboard.</a:t>
            </a:r>
          </a:p>
          <a:p>
            <a:r>
              <a:rPr lang="en-US">
                <a:ea typeface="+mn-lt"/>
                <a:cs typeface="+mn-lt"/>
              </a:rPr>
              <a:t>Search for YouTube Data API v3 on API and services</a:t>
            </a:r>
            <a:endParaRPr lang="en-US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224A4FFC-ECFF-456B-9658-B44FD956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230867" y="1828509"/>
            <a:ext cx="1277695" cy="922228"/>
          </a:xfrm>
          <a:prstGeom prst="rect">
            <a:avLst/>
          </a:prstGeom>
        </p:spPr>
      </p:pic>
      <p:pic>
        <p:nvPicPr>
          <p:cNvPr id="19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42FDC9-3674-4764-8DC8-D4EF0CFF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098" y="636075"/>
            <a:ext cx="4525992" cy="3299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2A98C1-8984-4194-826D-342A0D17F7F6}"/>
              </a:ext>
            </a:extLst>
          </p:cNvPr>
          <p:cNvSpPr txBox="1"/>
          <p:nvPr/>
        </p:nvSpPr>
        <p:spPr>
          <a:xfrm>
            <a:off x="7297947" y="417806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Enable the API by clicking on the Enable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8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F761F0F-E573-4B6D-B1A4-B9CCCCE44927}"/>
              </a:ext>
            </a:extLst>
          </p:cNvPr>
          <p:cNvSpPr txBox="1"/>
          <p:nvPr/>
        </p:nvSpPr>
        <p:spPr>
          <a:xfrm>
            <a:off x="986287" y="486817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select on credentials then from create credentials select API key</a:t>
            </a: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224A4FFC-ECFF-456B-9658-B44FD956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89018" y="2072924"/>
            <a:ext cx="1622751" cy="922228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75C37B-B9B9-486A-B4DF-DA60C87A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244" y="453634"/>
            <a:ext cx="4887911" cy="3849509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2EC52-02FC-415D-A775-28FC832D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19" y="596986"/>
            <a:ext cx="4339086" cy="3708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4AE00-B80A-4C1B-A01B-6E40E9153607}"/>
              </a:ext>
            </a:extLst>
          </p:cNvPr>
          <p:cNvSpPr txBox="1"/>
          <p:nvPr/>
        </p:nvSpPr>
        <p:spPr>
          <a:xfrm>
            <a:off x="5328249" y="1475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unique API </a:t>
            </a:r>
          </a:p>
          <a:p>
            <a:r>
              <a:rPr lang="en-US"/>
              <a:t>will be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948D4-8328-41BC-ACA5-245B63FECC0C}"/>
              </a:ext>
            </a:extLst>
          </p:cNvPr>
          <p:cNvSpPr txBox="1"/>
          <p:nvPr/>
        </p:nvSpPr>
        <p:spPr>
          <a:xfrm>
            <a:off x="7800256" y="486727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API  Key Created</a:t>
            </a:r>
          </a:p>
          <a:p>
            <a:r>
              <a:rPr lang="en-US"/>
              <a:t>then copy the API Key and use it to extract YouTube data</a:t>
            </a:r>
          </a:p>
        </p:txBody>
      </p:sp>
    </p:spTree>
    <p:extLst>
      <p:ext uri="{BB962C8B-B14F-4D97-AF65-F5344CB8AC3E}">
        <p14:creationId xmlns:p14="http://schemas.microsoft.com/office/powerpoint/2010/main" val="317654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7722-AE1A-47F8-8C63-20F65944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 of Data Included from YouTube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8053A-4D94-4D2C-9630-0EEB6D189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6429" y="2087526"/>
            <a:ext cx="4754880" cy="4124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Most popular videos according to Indian Region.</a:t>
            </a:r>
            <a:endParaRPr lang="en-US"/>
          </a:p>
          <a:p>
            <a:pPr>
              <a:buClr>
                <a:srgbClr val="9E3611"/>
              </a:buClr>
            </a:pPr>
            <a:r>
              <a:rPr lang="en-GB"/>
              <a:t>Videos according to the most searched keywords on YouTube based on location (State Wise Data).</a:t>
            </a:r>
          </a:p>
          <a:p>
            <a:pPr>
              <a:buClr>
                <a:srgbClr val="9E3611"/>
              </a:buClr>
            </a:pPr>
            <a:r>
              <a:rPr lang="en-GB"/>
              <a:t>Videos according to the most popular channels on YouTube.</a:t>
            </a:r>
          </a:p>
          <a:p>
            <a:pPr>
              <a:buClr>
                <a:srgbClr val="9E3611"/>
              </a:buClr>
            </a:pPr>
            <a:r>
              <a:rPr lang="en-GB"/>
              <a:t>From all the above categories </a:t>
            </a:r>
            <a:r>
              <a:rPr lang="en-GB" i="1"/>
              <a:t>the</a:t>
            </a:r>
            <a:r>
              <a:rPr lang="en-GB" i="1">
                <a:ea typeface="+mn-lt"/>
                <a:cs typeface="+mn-lt"/>
              </a:rPr>
              <a:t> list of video data frame is prepared containing below features using id, snippet, </a:t>
            </a:r>
            <a:r>
              <a:rPr lang="en-GB" i="1" err="1">
                <a:ea typeface="+mn-lt"/>
                <a:cs typeface="+mn-lt"/>
              </a:rPr>
              <a:t>contentDetails</a:t>
            </a:r>
            <a:r>
              <a:rPr lang="en-GB" i="1">
                <a:ea typeface="+mn-lt"/>
                <a:cs typeface="+mn-lt"/>
              </a:rPr>
              <a:t>, statistics, </a:t>
            </a:r>
            <a:r>
              <a:rPr lang="en-GB" i="1" err="1">
                <a:ea typeface="+mn-lt"/>
                <a:cs typeface="+mn-lt"/>
              </a:rPr>
              <a:t>topicDetails</a:t>
            </a:r>
            <a:r>
              <a:rPr lang="en-GB" i="1">
                <a:ea typeface="+mn-lt"/>
                <a:cs typeface="+mn-lt"/>
              </a:rPr>
              <a:t>.</a:t>
            </a:r>
            <a:endParaRPr lang="en-GB" i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826BEA-2B54-41CD-BFEB-B7C0655D4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List of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47612-814A-4197-8FED-212DA1740C99}"/>
              </a:ext>
            </a:extLst>
          </p:cNvPr>
          <p:cNvSpPr txBox="1"/>
          <p:nvPr/>
        </p:nvSpPr>
        <p:spPr>
          <a:xfrm>
            <a:off x="1072738" y="4298867"/>
            <a:ext cx="10054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i="1"/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827126-77B7-4D00-95D6-61CF3117D3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7768" y="2583326"/>
            <a:ext cx="5488305" cy="3558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1399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CD75CDB43D3F4CBC1FECA6CCFDF258" ma:contentTypeVersion="12" ma:contentTypeDescription="Create a new document." ma:contentTypeScope="" ma:versionID="ca95deb7fe68830112f699b9735aa2e7">
  <xsd:schema xmlns:xsd="http://www.w3.org/2001/XMLSchema" xmlns:xs="http://www.w3.org/2001/XMLSchema" xmlns:p="http://schemas.microsoft.com/office/2006/metadata/properties" xmlns:ns2="5c93179e-ef5a-44df-837d-004dea892470" xmlns:ns3="53ed9012-fe7d-455d-a332-9a6074ee320e" targetNamespace="http://schemas.microsoft.com/office/2006/metadata/properties" ma:root="true" ma:fieldsID="8cb37c2c094fa370c78e3c46af4aace2" ns2:_="" ns3:_="">
    <xsd:import namespace="5c93179e-ef5a-44df-837d-004dea892470"/>
    <xsd:import namespace="53ed9012-fe7d-455d-a332-9a6074ee32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3179e-ef5a-44df-837d-004dea8924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d9012-fe7d-455d-a332-9a6074ee32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3BABA-71D7-4E07-A2C7-F18B846612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0FE2FE-596A-458A-AEFA-497973F00461}">
  <ds:schemaRefs>
    <ds:schemaRef ds:uri="53ed9012-fe7d-455d-a332-9a6074ee320e"/>
    <ds:schemaRef ds:uri="5c93179e-ef5a-44df-837d-004dea8924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A5C5551-0FDE-4EDF-A8BE-66239AE4BB9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Wood Type</vt:lpstr>
      <vt:lpstr>Regional youtube Recommendation System</vt:lpstr>
      <vt:lpstr>What are Recommendation Systems ?</vt:lpstr>
      <vt:lpstr>Technology stack</vt:lpstr>
      <vt:lpstr>Project Architecture</vt:lpstr>
      <vt:lpstr>YOUTUBE API</vt:lpstr>
      <vt:lpstr>STEPS TO CREATE YOUTUBE API USING GOOGLE DEVELOPER DASHBOARD</vt:lpstr>
      <vt:lpstr>PowerPoint Presentation</vt:lpstr>
      <vt:lpstr>PowerPoint Presentation</vt:lpstr>
      <vt:lpstr>Type of Data Included from YouTube API</vt:lpstr>
      <vt:lpstr>Pre-processing</vt:lpstr>
      <vt:lpstr>Keyword Extraction using tf-idf</vt:lpstr>
      <vt:lpstr>Exploratory Data Analysis</vt:lpstr>
      <vt:lpstr>Overall India data EDA</vt:lpstr>
      <vt:lpstr> Indian state data EDA</vt:lpstr>
      <vt:lpstr>Overall India data EDA</vt:lpstr>
      <vt:lpstr>Model Architecture</vt:lpstr>
      <vt:lpstr>Type of Learning used in RS - Self Supervised Learning</vt:lpstr>
      <vt:lpstr>K Means Clustering</vt:lpstr>
      <vt:lpstr>Decision Tree</vt:lpstr>
      <vt:lpstr>Model deployment using flask</vt:lpstr>
      <vt:lpstr>User interface</vt:lpstr>
      <vt:lpstr>PowerPoint Presentation</vt:lpstr>
      <vt:lpstr>PowerPoint Presentation</vt:lpstr>
      <vt:lpstr>Future Scope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2021-11-15T06:53:27Z</dcterms:created>
  <dcterms:modified xsi:type="dcterms:W3CDTF">2021-11-30T05:39:42Z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0x010100BDCD75CDB43D3F4CBC1FECA6CCFDF258</vt:lpwstr>
  </property>
</Properties>
</file>